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5" r:id="rId4"/>
    <p:sldId id="272" r:id="rId5"/>
    <p:sldId id="257" r:id="rId6"/>
    <p:sldId id="267" r:id="rId7"/>
    <p:sldId id="269" r:id="rId8"/>
    <p:sldId id="261" r:id="rId9"/>
    <p:sldId id="258" r:id="rId10"/>
    <p:sldId id="274" r:id="rId11"/>
    <p:sldId id="259" r:id="rId12"/>
    <p:sldId id="260" r:id="rId13"/>
    <p:sldId id="262" r:id="rId14"/>
    <p:sldId id="277" r:id="rId15"/>
    <p:sldId id="275" r:id="rId16"/>
    <p:sldId id="276" r:id="rId17"/>
    <p:sldId id="264" r:id="rId18"/>
    <p:sldId id="263" r:id="rId19"/>
    <p:sldId id="266" r:id="rId20"/>
    <p:sldId id="278" r:id="rId21"/>
    <p:sldId id="279" r:id="rId22"/>
    <p:sldId id="280" r:id="rId23"/>
    <p:sldId id="26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2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683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19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8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3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66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90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10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7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3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58ABCFF7-EE7C-4D33-A872-75B16F338163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E2590692-3C86-4FB3-9404-88E0232D134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1%82%D0%B5%D0%BA%D1%82%D0%B8%D0%B2" TargetMode="External"/><Relationship Id="rId7" Type="http://schemas.openxmlformats.org/officeDocument/2006/relationships/hyperlink" Target="http://uk.wikipedia.org/wiki/%D0%9E%D1%86%D1%96%D0%BD%D0%BA%D0%B0" TargetMode="External"/><Relationship Id="rId2" Type="http://schemas.openxmlformats.org/officeDocument/2006/relationships/hyperlink" Target="http://uk.wikipedia.org/wiki/%D0%9F%D0%B5%D1%80%D0%B5%D0%BA%D0%B0%D0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0%D1%83%D0%BA%D0%BE%D0%B2%D0%B5_%D0%B4%D0%BE%D1%81%D0%BB%D1%96%D0%B4%D0%B6%D0%B5%D0%BD%D0%BD%D1%8F/" TargetMode="External"/><Relationship Id="rId5" Type="http://schemas.openxmlformats.org/officeDocument/2006/relationships/hyperlink" Target="http://uk.wikipedia.org/wiki/%D0%9F%D0%B5%D1%80%D0%B5%D0%BA%D0%BE%D0%BD%D0%B0%D0%BD%D1%96%D1%81%D1%82%D1%8C" TargetMode="External"/><Relationship Id="rId4" Type="http://schemas.openxmlformats.org/officeDocument/2006/relationships/hyperlink" Target="http://uk.wikipedia.org/wiki/%D0%9A%D0%BE%D0%BC%D0%BF%D1%96%D0%BB%D1%8F%D1%86%D1%96%D1%8F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ciit.zp.ua/index.php/%D0%9A%D0%B2%D0%B5%D1%81%D1%82_%D0%B4%D0%BB%D1%8F_%D0%BF%D0%B5%D0%B4%D0%B0%D0%B3%D0%BE%D0%B3%D0%B8%D1%87%D0%B5%D1%81%D0%BA%D0%B8%D1%85_%D1%80%D0%B0%D0%B1%D0%BE%D1%82%D0%BD%D0%B8%D0%BA%D0%BE%D0%B2_%22%D0%98%D0%BD%D1%84%D0%BE%D1%81%D1%82%D1%80%D0%B0%D1%82%D0%B5%D0%B3%D0%B8%D1%8F%22" TargetMode="External"/><Relationship Id="rId13" Type="http://schemas.openxmlformats.org/officeDocument/2006/relationships/hyperlink" Target="http://iulija1975.blogspot.com/p/blog-page_2.html" TargetMode="External"/><Relationship Id="rId3" Type="http://schemas.openxmlformats.org/officeDocument/2006/relationships/hyperlink" Target="http://wiki.ciit.zp.ua/index.php/%D0%92%D0%B5%D0%B1-%D0%BA%D0%B2%D0%B5%D1%81%D1%82_%D0%B4%D0%BB%D1%8F_%D0%BF%D0%B5%D0%B4%D0%B0%D0%B3%D0%BE%D0%B3%D1%96%D1%87%D0%BD%D0%B8%D1%85_%D0%BF%D1%80%D0%B0%D1%86%D1%96%D0%B2%D0%BD%D0%B8%D0%BA%D1%96%D0%B2_%C2%AB%D0%91%D0%B5%D0%B7%D0%BF%D0%B5%D1%87%D0%BD%D0%B8%D0%B9_%D0%86%D0%BD%D1%82%D0%B5%D1%80%D0%BD%D0%B5%D1%82%C2%BB" TargetMode="External"/><Relationship Id="rId7" Type="http://schemas.openxmlformats.org/officeDocument/2006/relationships/hyperlink" Target="http://web-kvest.ucoz.ru/" TargetMode="External"/><Relationship Id="rId12" Type="http://schemas.openxmlformats.org/officeDocument/2006/relationships/hyperlink" Target="http://vk.com/club59552478" TargetMode="External"/><Relationship Id="rId2" Type="http://schemas.openxmlformats.org/officeDocument/2006/relationships/hyperlink" Target="http://www.kvect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k.com/web_quest" TargetMode="External"/><Relationship Id="rId11" Type="http://schemas.openxmlformats.org/officeDocument/2006/relationships/hyperlink" Target="http://wiki.ciit.zp.ua/index.php/%D0%9A%D0%B2%D0%B5%D1%81%D1%82_%22%D0%93%D0%B0%D0%BB%D0%BE%D0%BF%D0%BE%D0%BC_%D0%BF%D0%BE_%D0%95%D0%B2%D1%80%D0%BE%D0%BF%D0%B0%D1%85%22_(%D0%9A%D0%B2%D0%B5%D1%81%D1%82_%D0%B4%D0%BB%D1%8F_%D1%83%D1%87%D0%B5%D0%BD%D0%B8%D0%BA%D0%BE%D0%B2_%22%D0%A7%D0%B5%D0%BC%D1%83_%D1%83%D1%87%D0%B0%D1%82_%D0%B2_%D1%88%D0%BA%D0%BE%D0%BB%D0%B5?)" TargetMode="External"/><Relationship Id="rId5" Type="http://schemas.openxmlformats.org/officeDocument/2006/relationships/hyperlink" Target="http://webquestinformatica.jimdo.com/" TargetMode="External"/><Relationship Id="rId10" Type="http://schemas.openxmlformats.org/officeDocument/2006/relationships/hyperlink" Target="http://wiki.ciit.zp.ua/index.php/%D0%9A%D0%B2%D0%B5%D1%81%D1%82_%22%D0%A7%D0%B5%D0%BC%D1%83_%D1%83%D1%87%D0%B0%D1%82_%D0%B2_%D1%88%D0%BA%D0%BE%D0%BB%D0%B5?%22,_%D1%83%D1%87%D0%B0%D1%81%D1%82%D0%BD%D0%B8%D0%BA%D0%B0_%D0%9A%D0%B0%D0%BB%D0%B8%D0%BD%D0%B8%D0%BD%D1%81%D0%BA%D0%B0%D1%8F_%D0%95%D0%BB%D0%B5%D0%BD%D0%B0_%D0%90%D0%BD%D0%B0%D1%82%D0%BE%D0%BB%D1%8C%D0%B5%D0%B2%D0%BD%D0%B0" TargetMode="External"/><Relationship Id="rId4" Type="http://schemas.openxmlformats.org/officeDocument/2006/relationships/hyperlink" Target="http://www.spilnota-inf.edukit.mk.ua/veb-kvest/" TargetMode="External"/><Relationship Id="rId9" Type="http://schemas.openxmlformats.org/officeDocument/2006/relationships/hyperlink" Target="https://sites.google.com/site/orfografiada/vizitnaa-kartocka-veb-kvesta-orfografiada" TargetMode="External"/><Relationship Id="rId14" Type="http://schemas.openxmlformats.org/officeDocument/2006/relationships/hyperlink" Target="http://www.mon.gov.ua/ua/regionalnews/32421-na-zaporigegei-provedeno-kraeznavchiy-kvest-turni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057;&#1080;&#1076;&#1086;&#1088;&#1077;&#1085;&#1082;&#1086;%20&#1082;&#1074;&#1077;&#1089;&#1090;&#1080;/&#1084;&#1072;&#1090;&#1077;&#1084;&#1072;&#1090;&#1080;&#1095;&#1085;&#1080;&#1081;%20&#1082;&#1074;&#1077;&#1089;&#1090;/7%20&#1082;&#1083;%20&#1075;&#1077;&#1086;&#1084;.jpg" TargetMode="External"/><Relationship Id="rId3" Type="http://schemas.openxmlformats.org/officeDocument/2006/relationships/hyperlink" Target="http://osvita.ua/school/lessons_summary/outschool/34176/" TargetMode="External"/><Relationship Id="rId7" Type="http://schemas.openxmlformats.org/officeDocument/2006/relationships/hyperlink" Target="http://osvita.ua/school/lessons_summary/edu_technology/30734/" TargetMode="External"/><Relationship Id="rId12" Type="http://schemas.openxmlformats.org/officeDocument/2006/relationships/hyperlink" Target="&#1057;&#1080;&#1076;&#1086;&#1088;&#1077;&#1085;&#1082;&#1086;%20&#1082;&#1074;&#1077;&#1089;&#1090;&#1080;/&#1050;&#1042;&#1045;&#1057;&#1058;%20&#1064;&#1045;&#1042;&#1063;&#1045;&#1053;&#1050;&#1054;%20&#1030;%20%20&#1064;&#1050;&#1030;&#1051;&#1068;&#1053;&#1030;%20&#1053;&#1040;&#1059;&#1050;&#1048;.docx" TargetMode="External"/><Relationship Id="rId2" Type="http://schemas.openxmlformats.org/officeDocument/2006/relationships/hyperlink" Target="http://spilnota-matem.edukit.mk.ua/veb-kve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vest-posibnyk.blogspot.com/p/blog-page_4981.html" TargetMode="External"/><Relationship Id="rId11" Type="http://schemas.openxmlformats.org/officeDocument/2006/relationships/hyperlink" Target="&#1057;&#1080;&#1076;&#1086;&#1088;&#1077;&#1085;&#1082;&#1086;%20&#1082;&#1074;&#1077;&#1089;&#1090;&#1080;/&#1041;&#1110;&#1086;&#1083;&#1086;&#1075;&#1110;&#1103;.doc" TargetMode="External"/><Relationship Id="rId5" Type="http://schemas.openxmlformats.org/officeDocument/2006/relationships/hyperlink" Target="http://literature.at.ua/index/osvitnij_veb_kvest/0-21" TargetMode="External"/><Relationship Id="rId10" Type="http://schemas.openxmlformats.org/officeDocument/2006/relationships/hyperlink" Target="&#1057;&#1080;&#1076;&#1086;&#1088;&#1077;&#1085;&#1082;&#1086;%20&#1082;&#1074;&#1077;&#1089;&#1090;&#1080;/&#1084;&#1072;&#1090;&#1077;&#1084;&#1072;&#1090;&#1080;&#1095;&#1085;&#1080;&#1081;%20&#1082;&#1074;&#1077;&#1089;&#1090;/&#1087;&#1086;&#1103;&#1089;&#1085;&#1077;&#1085;&#1085;&#1103;%20&#1076;&#1086;%20&#1082;&#1074;&#1077;&#1089;&#1090;&#1091;.docx" TargetMode="External"/><Relationship Id="rId4" Type="http://schemas.openxmlformats.org/officeDocument/2006/relationships/hyperlink" Target="http://informatkwest.blogspot.com/" TargetMode="External"/><Relationship Id="rId9" Type="http://schemas.openxmlformats.org/officeDocument/2006/relationships/hyperlink" Target="&#1057;&#1080;&#1076;&#1086;&#1088;&#1077;&#1085;&#1082;&#1086;%20&#1082;&#1074;&#1077;&#1089;&#1090;&#1080;/&#1084;&#1072;&#1090;&#1077;&#1084;&#1072;&#1090;&#1080;&#1095;&#1085;&#1080;&#1081;%20&#1082;&#1074;&#1077;&#1089;&#1090;/&#1055;&#1086;&#1073;&#1072;&#1095;&#1080;&#1090;&#1080;%20&#1084;&#1072;&#1090;&#1077;&#1084;&#1072;&#1090;&#1080;&#1082;&#1091;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ppo.org.ua/index.php?option=com_content&amp;task=view&amp;id=3177&amp;Itemid=1" TargetMode="External"/><Relationship Id="rId2" Type="http://schemas.openxmlformats.org/officeDocument/2006/relationships/hyperlink" Target="http://zw.ciit.zp.ua/index.php/%D0%9A%D0%B2%D0%B5%D1%81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rmatkwest.blogspo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488832" cy="1176536"/>
          </a:xfrm>
        </p:spPr>
        <p:txBody>
          <a:bodyPr/>
          <a:lstStyle/>
          <a:p>
            <a:r>
              <a:rPr lang="uk-UA" b="1" dirty="0" smtClean="0"/>
              <a:t>Технологі</a:t>
            </a:r>
            <a:r>
              <a:rPr lang="uk-UA" b="1" dirty="0" smtClean="0"/>
              <a:t>я </a:t>
            </a:r>
            <a:r>
              <a:rPr lang="uk-UA" b="1" dirty="0" err="1" smtClean="0"/>
              <a:t>квест</a:t>
            </a:r>
            <a:r>
              <a:rPr lang="uk-UA" b="1" dirty="0" smtClean="0"/>
              <a:t> в освіті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410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Берні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Додж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визначив такі види завдань: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850" y="1600200"/>
            <a:ext cx="4319588" cy="4525963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- </a:t>
            </a:r>
            <a:r>
              <a:rPr lang="uk-UA" sz="3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Творче завдання</a:t>
            </a:r>
          </a:p>
          <a:p>
            <a:pPr eaLnBrk="1" hangingPunct="1">
              <a:defRPr/>
            </a:pPr>
            <a:r>
              <a:rPr lang="uk-UA" sz="3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Переказ</a:t>
            </a:r>
          </a:p>
          <a:p>
            <a:pPr eaLnBrk="1" hangingPunct="1">
              <a:defRPr/>
            </a:pPr>
            <a:r>
              <a:rPr lang="uk-UA" sz="3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Детектив, головоломка, таємнича історія</a:t>
            </a:r>
          </a:p>
          <a:p>
            <a:pPr eaLnBrk="1" hangingPunct="1">
              <a:defRPr/>
            </a:pPr>
            <a:r>
              <a:rPr lang="uk-UA" sz="3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Журналістське розслідування </a:t>
            </a:r>
          </a:p>
          <a:p>
            <a:pPr eaLnBrk="1" hangingPunct="1">
              <a:defRPr/>
            </a:pPr>
            <a:r>
              <a:rPr lang="uk-UA" sz="3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Компіляція</a:t>
            </a: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 bwMode="auto">
          <a:xfrm>
            <a:off x="4787900" y="1628775"/>
            <a:ext cx="4176713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3200" b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</a:t>
            </a:r>
            <a:r>
              <a:rPr lang="uk-UA" sz="3200" b="1" i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Переконання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3200" b="1" i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Аналітичне завдання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3200" b="1" i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Наукові дослідження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3200" b="1" i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Досягнення консенсусу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3200" b="1" i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Оцінка</a:t>
            </a:r>
          </a:p>
        </p:txBody>
      </p:sp>
    </p:spTree>
    <p:extLst>
      <p:ext uri="{BB962C8B-B14F-4D97-AF65-F5344CB8AC3E}">
        <p14:creationId xmlns:p14="http://schemas.microsoft.com/office/powerpoint/2010/main" val="2870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	Види </a:t>
            </a:r>
            <a:r>
              <a:rPr lang="uk-UA" dirty="0" smtClean="0"/>
              <a:t>завдань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для </a:t>
            </a:r>
            <a:r>
              <a:rPr lang="uk-UA" dirty="0" err="1" smtClean="0"/>
              <a:t>веб-квестів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04056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endParaRPr lang="uk-UA" sz="3700" dirty="0" smtClean="0"/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</a:rPr>
              <a:t>Творче завдання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творча робота у певному жанрі - створення п'єси, вірші, пісні, відеоролика.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 smtClean="0">
                <a:latin typeface="Times New Roman" pitchFamily="18" charset="0"/>
                <a:cs typeface="Times New Roman" pitchFamily="18" charset="0"/>
                <a:hlinkClick r:id="rId2" tooltip="http://uk.wikipedia.org/wiki/%D0%9F%D0%B5%D1%80%D0%B5%D0%BA%D0%B0%D0%B7"/>
              </a:rPr>
              <a:t>Переказ</a:t>
            </a:r>
            <a:r>
              <a:rPr lang="uk-UA" sz="4300" i="1" dirty="0" smtClean="0">
                <a:latin typeface="Times New Roman" pitchFamily="18" charset="0"/>
                <a:cs typeface="Times New Roman" pitchFamily="18" charset="0"/>
                <a:hlinkClick r:id="rId2" tooltip="http://uk.wikipedia.org/wiki/%D0%9F%D0%B5%D1%80%D0%B5%D0%BA%D0%B0%D0%B7"/>
              </a:rPr>
              <a:t> 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- демонстрація розуміння теми на основі подання матеріалів з різних джерел в новому форматі: створення презентації, плаката, оповідання.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  <a:hlinkClick r:id="rId3" tooltip="http://ru.wikipedia.org/wiki/Детектив"/>
              </a:rPr>
              <a:t>Детектив</a:t>
            </a:r>
            <a:r>
              <a:rPr lang="uk-UA" sz="4300" i="1" dirty="0">
                <a:latin typeface="Times New Roman" pitchFamily="18" charset="0"/>
                <a:cs typeface="Times New Roman" pitchFamily="18" charset="0"/>
              </a:rPr>
              <a:t>, головоломка, таємнича історія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висновки на основі суперечливих фактів.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</a:rPr>
              <a:t>Журналістське розслідування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об'єктивний виклад інформації (розподіл думок і фактів).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  <a:hlinkClick r:id="rId4" tooltip="http://uk.wikipedia.org/wiki/%D0%9A%D0%BE%D0%BC%D0%BF%D1%96%D0%BB%D1%8F%D1%86%D1%96%D1%8F/"/>
              </a:rPr>
              <a:t>Компіляція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трансформація формату інформації, отриманої з різних джерел: створення книги кулінарних рецептів, віртуальної виставки, капсули часу, капсули культури.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  <a:hlinkClick r:id="rId5" tooltip="http://uk.wikipedia.org/wiki/%D0%9F%D0%B5%D1%80%D0%B5%D0%BA%D0%BE%D0%BD%D0%B0%D0%BD%D1%96%D1%81%D1%82%D1%8C"/>
              </a:rPr>
              <a:t>Переконання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схиляння на свій бік опонентів або нейтрально налаштованих осіб.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</a:rPr>
              <a:t>Аналітична задача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пошук і систематизація інформації.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  <a:hlinkClick r:id="rId6" tooltip="http://uk.wikipedia.org/wiki/%D0%9D%D0%B0%D1%83%D0%BA%D0%BE%D0%B2%D0%B5_%D0%B4%D0%BE%D1%81%D0%BB%D1%96%D0%B4%D0%B6%D0%B5%D0%BD%D0%BD%D1%8F/"/>
              </a:rPr>
              <a:t>Наукові дослідження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вивчення різних явищ, відкриттів, фактів на основі унікальних он-лайн джерел.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>
                <a:latin typeface="Times New Roman" pitchFamily="18" charset="0"/>
                <a:cs typeface="Times New Roman" pitchFamily="18" charset="0"/>
                <a:hlinkClick r:id="rId7" tooltip="http://uk.wikipedia.org/wiki/%D0%9E%D1%86%D1%96%D0%BD%D0%BA%D0%B0"/>
              </a:rPr>
              <a:t>Оцінка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uk-UA" sz="4300" dirty="0" err="1">
                <a:latin typeface="Times New Roman" pitchFamily="18" charset="0"/>
                <a:cs typeface="Times New Roman" pitchFamily="18" charset="0"/>
              </a:rPr>
              <a:t>обгрунтування</a:t>
            </a:r>
            <a:r>
              <a:rPr lang="uk-UA" sz="4300" dirty="0">
                <a:latin typeface="Times New Roman" pitchFamily="18" charset="0"/>
                <a:cs typeface="Times New Roman" pitchFamily="18" charset="0"/>
              </a:rPr>
              <a:t> певної точки зору.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Планування та проектування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 - розробка плану або проекту на основі заданих умов.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Самопізнання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 - будь-які аспекти дослідження особистості.</a:t>
            </a:r>
          </a:p>
          <a:p>
            <a:pPr>
              <a:buFont typeface="Wingdings" pitchFamily="2" charset="2"/>
              <a:buChar char="Ø"/>
            </a:pP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Досягнення </a:t>
            </a: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консенсусу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 - вироблення рішення по гострій проблемі.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04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кого і як?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Web-</a:t>
            </a:r>
            <a:r>
              <a:rPr lang="uk-UA" dirty="0" err="1" smtClean="0">
                <a:latin typeface="Calibri" pitchFamily="34" charset="0"/>
              </a:rPr>
              <a:t>квести</a:t>
            </a:r>
            <a:r>
              <a:rPr lang="uk-UA" dirty="0" smtClean="0">
                <a:latin typeface="Calibri" pitchFamily="34" charset="0"/>
              </a:rPr>
              <a:t> найкраще підходять для роботи в міні-групах, однак існують і </a:t>
            </a:r>
            <a:r>
              <a:rPr lang="en-US" dirty="0" smtClean="0">
                <a:latin typeface="Calibri" pitchFamily="34" charset="0"/>
              </a:rPr>
              <a:t>web-</a:t>
            </a:r>
            <a:r>
              <a:rPr lang="uk-UA" dirty="0" err="1" smtClean="0">
                <a:latin typeface="Calibri" pitchFamily="34" charset="0"/>
              </a:rPr>
              <a:t>квести</a:t>
            </a:r>
            <a:r>
              <a:rPr lang="uk-UA" dirty="0" smtClean="0">
                <a:latin typeface="Calibri" pitchFamily="34" charset="0"/>
              </a:rPr>
              <a:t>, призначені для роботи окремих учнів</a:t>
            </a:r>
            <a:r>
              <a:rPr lang="uk-UA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Web-</a:t>
            </a:r>
            <a:r>
              <a:rPr lang="uk-UA" dirty="0" err="1" smtClean="0">
                <a:latin typeface="Calibri" pitchFamily="34" charset="0"/>
              </a:rPr>
              <a:t>квест</a:t>
            </a:r>
            <a:r>
              <a:rPr lang="uk-UA" dirty="0" smtClean="0">
                <a:latin typeface="Calibri" pitchFamily="34" charset="0"/>
              </a:rPr>
              <a:t> може стосуватися одного предмета або </a:t>
            </a:r>
            <a:r>
              <a:rPr lang="uk-UA" dirty="0" smtClean="0">
                <a:latin typeface="Calibri" pitchFamily="34" charset="0"/>
              </a:rPr>
              <a:t>пов’язувати декілька предметів. </a:t>
            </a:r>
          </a:p>
          <a:p>
            <a:pPr marL="0" indent="0" algn="just">
              <a:buNone/>
            </a:pPr>
            <a:r>
              <a:rPr lang="uk-UA" dirty="0" smtClean="0">
                <a:latin typeface="Calibri" pitchFamily="34" charset="0"/>
              </a:rPr>
              <a:t/>
            </a:r>
            <a:br>
              <a:rPr lang="uk-UA" dirty="0" smtClean="0">
                <a:latin typeface="Calibri" pitchFamily="34" charset="0"/>
              </a:rPr>
            </a:br>
            <a:r>
              <a:rPr lang="uk-UA" dirty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   </a:t>
            </a:r>
            <a:r>
              <a:rPr lang="uk-UA" dirty="0" smtClean="0">
                <a:latin typeface="Calibri" pitchFamily="34" charset="0"/>
              </a:rPr>
              <a:t>Важливою </a:t>
            </a:r>
            <a:r>
              <a:rPr lang="uk-UA" dirty="0" smtClean="0">
                <a:latin typeface="Calibri" pitchFamily="34" charset="0"/>
              </a:rPr>
              <a:t>умовою успішної роботи в проектній технології </a:t>
            </a:r>
            <a:r>
              <a:rPr lang="uk-UA" dirty="0" err="1" smtClean="0">
                <a:latin typeface="Calibri" pitchFamily="34" charset="0"/>
              </a:rPr>
              <a:t>квест</a:t>
            </a:r>
            <a:r>
              <a:rPr lang="uk-UA" dirty="0" smtClean="0">
                <a:latin typeface="Calibri" pitchFamily="34" charset="0"/>
              </a:rPr>
              <a:t> - уроку є присутність в аудиторії комп'ютерного обладнання з підключенням Інтернет - послуги. Іншою умовою є наявність ПК в учнів, що дозволяє в домашніх умовах продовжувати працювати з навчальними матеріалами.</a:t>
            </a:r>
          </a:p>
          <a:p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0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19256" cy="93610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Етапи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над веб - </a:t>
            </a:r>
            <a:r>
              <a:rPr lang="ru-RU" b="1" dirty="0" err="1" smtClean="0"/>
              <a:t>квестом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853136"/>
          </a:xfrm>
        </p:spPr>
        <p:txBody>
          <a:bodyPr>
            <a:noAutofit/>
          </a:bodyPr>
          <a:lstStyle/>
          <a:p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Початковий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командний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знайомляться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поняттями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теми,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аналогічних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Рольовий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робота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результат.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ролями,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конкретній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темі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сайту;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сайту;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доопрацювання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сайту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Заключний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формулюються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участь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викладачі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інтерактивного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голосування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63040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веб-квест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362950" cy="5002212"/>
          </a:xfrm>
          <a:ln>
            <a:noFill/>
          </a:ln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4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Крок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 1: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визначте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теми.</a:t>
            </a:r>
          </a:p>
          <a:p>
            <a:pPr algn="just" eaLnBrk="1" hangingPunct="1">
              <a:defRPr/>
            </a:pPr>
            <a:r>
              <a:rPr lang="ru-RU" sz="24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Крок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 2: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виберіть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сайт.</a:t>
            </a:r>
          </a:p>
          <a:p>
            <a:pPr marL="342900" lvl="1" indent="-342900" algn="just" eaLnBrk="1" hangingPunct="1">
              <a:buFontTx/>
              <a:buChar char="•"/>
              <a:defRPr/>
            </a:pPr>
            <a:r>
              <a:rPr lang="ru-RU" sz="24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Крок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 3: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надайте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завдання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.</a:t>
            </a: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endParaRPr lang="ru-RU" sz="2400" b="1" i="1" dirty="0" smtClean="0">
              <a:solidFill>
                <a:schemeClr val="accent6"/>
              </a:solidFill>
              <a:latin typeface="Georgia" pitchFamily="18" charset="0"/>
            </a:endParaRPr>
          </a:p>
          <a:p>
            <a:pPr lvl="1" algn="just" eaLnBrk="1" hangingPunct="1">
              <a:defRPr/>
            </a:pP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у </a:t>
            </a:r>
            <a:r>
              <a:rPr lang="ru-RU" sz="20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вигляді</a:t>
            </a: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презентації</a:t>
            </a: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;</a:t>
            </a:r>
          </a:p>
          <a:p>
            <a:pPr lvl="1" algn="just" eaLnBrk="1" hangingPunct="1">
              <a:defRPr/>
            </a:pP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у </a:t>
            </a:r>
            <a:r>
              <a:rPr lang="ru-RU" sz="20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вигляді</a:t>
            </a: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 тексту;</a:t>
            </a:r>
          </a:p>
          <a:p>
            <a:pPr lvl="1" algn="just" eaLnBrk="1" hangingPunct="1">
              <a:defRPr/>
            </a:pPr>
            <a:r>
              <a:rPr lang="ru-RU" sz="20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візуальний</a:t>
            </a: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матеріал</a:t>
            </a:r>
            <a:r>
              <a:rPr lang="ru-RU" sz="2000" b="1" i="1" u="sng" dirty="0" smtClean="0">
                <a:solidFill>
                  <a:schemeClr val="accent6"/>
                </a:solidFill>
                <a:latin typeface="Georgia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4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Крок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 4: 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придумайте систему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оцінювання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4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Крок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 5: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знайдіть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джерела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інформації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якими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користуватимуться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учні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пошуку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відповідей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400" b="1" i="1" u="sng" dirty="0" err="1" smtClean="0">
                <a:solidFill>
                  <a:schemeClr val="accent6"/>
                </a:solidFill>
                <a:latin typeface="Georgia" pitchFamily="18" charset="0"/>
              </a:rPr>
              <a:t>Крок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 6: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маючи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на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аркуші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приблизний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план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і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основну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інформацію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приступайте до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розміщення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веб-квесту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</a:rPr>
              <a:t> на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</a:rPr>
              <a:t>сайті</a:t>
            </a:r>
            <a:r>
              <a:rPr lang="ru-RU" sz="2400" b="1" i="1" u="sng" dirty="0" smtClean="0">
                <a:solidFill>
                  <a:schemeClr val="accent6"/>
                </a:solidFill>
                <a:latin typeface="Georgia" pitchFamily="18" charset="0"/>
              </a:rPr>
              <a:t>.</a:t>
            </a:r>
            <a:endParaRPr lang="ru-RU" sz="24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 дає використання </a:t>
            </a:r>
            <a:b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цієї технології?</a:t>
            </a:r>
            <a:b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uk-UA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  <a:ln>
            <a:noFill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2800" b="1" i="1" dirty="0" err="1" smtClean="0">
                <a:solidFill>
                  <a:schemeClr val="accent2"/>
                </a:solidFill>
                <a:latin typeface="Georgia" pitchFamily="18" charset="0"/>
              </a:rPr>
              <a:t>Веб-квест</a:t>
            </a:r>
            <a:r>
              <a:rPr lang="uk-UA" sz="2800" b="1" i="1" dirty="0" smtClean="0">
                <a:solidFill>
                  <a:schemeClr val="accent2"/>
                </a:solidFill>
                <a:latin typeface="Georgia" pitchFamily="18" charset="0"/>
              </a:rPr>
              <a:t> сприяє:</a:t>
            </a:r>
          </a:p>
          <a:p>
            <a:pPr eaLnBrk="1" hangingPunct="1">
              <a:defRPr/>
            </a:pPr>
            <a:r>
              <a:rPr lang="uk-UA" sz="2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пошуку Інтернет інформації, яку доручає учням вчитель,</a:t>
            </a:r>
          </a:p>
          <a:p>
            <a:pPr eaLnBrk="1" hangingPunct="1">
              <a:defRPr/>
            </a:pPr>
            <a:r>
              <a:rPr lang="uk-UA" sz="2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розвитку мислення учнів на стадії аналізу, узагальнення та оцінки інформації,</a:t>
            </a:r>
          </a:p>
          <a:p>
            <a:pPr eaLnBrk="1" hangingPunct="1">
              <a:defRPr/>
            </a:pPr>
            <a:r>
              <a:rPr lang="uk-UA" sz="2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розвитку комп'ютерних навичок учнів і підвищенню їх словникового запасу,</a:t>
            </a:r>
          </a:p>
          <a:p>
            <a:pPr eaLnBrk="1" hangingPunct="1">
              <a:defRPr/>
            </a:pPr>
            <a:r>
              <a:rPr lang="uk-UA" sz="2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заохоченню учнів навчатися незалежно від вчителя,</a:t>
            </a:r>
          </a:p>
          <a:p>
            <a:pPr eaLnBrk="1" hangingPunct="1">
              <a:defRPr/>
            </a:pPr>
            <a:r>
              <a:rPr lang="uk-UA" sz="2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розвитку дослідницьких і творчих здібностей учнів,</a:t>
            </a:r>
          </a:p>
          <a:p>
            <a:pPr eaLnBrk="1" hangingPunct="1">
              <a:defRPr/>
            </a:pPr>
            <a:r>
              <a:rPr lang="uk-UA" sz="2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підвищенню особистісної </a:t>
            </a:r>
            <a:r>
              <a:rPr lang="uk-UA" sz="2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самооцінки</a:t>
            </a:r>
            <a:r>
              <a:rPr lang="uk-UA" sz="2800" i="1" dirty="0" smtClean="0">
                <a:solidFill>
                  <a:schemeClr val="accent2"/>
                </a:solidFill>
                <a:latin typeface="Georgia" pitchFamily="18" charset="0"/>
              </a:rPr>
              <a:t>.</a:t>
            </a:r>
            <a:endParaRPr lang="uk-UA" sz="2800" i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0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01675"/>
            <a:ext cx="8713787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Компетенції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52596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Clr>
                <a:schemeClr val="accent2"/>
              </a:buClr>
              <a:defRPr/>
            </a:pP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використання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інформаційних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технологій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для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вирішення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професійних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завдань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;</a:t>
            </a:r>
          </a:p>
          <a:p>
            <a:pPr algn="just" eaLnBrk="1" hangingPunct="1">
              <a:buClr>
                <a:schemeClr val="accent2"/>
              </a:buClr>
              <a:defRPr/>
            </a:pP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самонавчання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і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самоорганізація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;</a:t>
            </a:r>
          </a:p>
          <a:p>
            <a:pPr algn="just" eaLnBrk="1" hangingPunct="1">
              <a:buClr>
                <a:schemeClr val="accent2"/>
              </a:buClr>
              <a:defRPr/>
            </a:pP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робота в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команді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;</a:t>
            </a:r>
          </a:p>
          <a:p>
            <a:pPr algn="just" eaLnBrk="1" hangingPunct="1">
              <a:buClr>
                <a:schemeClr val="accent2"/>
              </a:buClr>
              <a:defRPr/>
            </a:pP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вміння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знаходити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кілька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способів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рішень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проблемної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ситуації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,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визначати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найбільш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раціональний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варіант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,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обгрунтовувати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свій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вибір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;</a:t>
            </a:r>
          </a:p>
          <a:p>
            <a:pPr algn="just" eaLnBrk="1" hangingPunct="1">
              <a:buClr>
                <a:schemeClr val="accent2"/>
              </a:buClr>
              <a:defRPr/>
            </a:pP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навик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публічних</a:t>
            </a:r>
            <a:r>
              <a:rPr lang="ru-RU" b="1" i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Georgia" pitchFamily="18" charset="0"/>
              </a:rPr>
              <a:t>виступів</a:t>
            </a:r>
            <a:endParaRPr lang="ru-RU" b="1" i="1" dirty="0">
              <a:solidFill>
                <a:schemeClr val="accent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Значення </a:t>
            </a:r>
            <a:r>
              <a:rPr lang="uk-UA" b="1" dirty="0" err="1" smtClean="0"/>
              <a:t>веб</a:t>
            </a:r>
            <a:r>
              <a:rPr lang="uk-UA" b="1" dirty="0" smtClean="0"/>
              <a:t> - </a:t>
            </a:r>
            <a:r>
              <a:rPr lang="uk-UA" b="1" dirty="0" err="1" smtClean="0"/>
              <a:t>квестів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використовуючи інформаційні ресурси Інтернет і інтегруючи їх у навчальний процес, допомагає ефективно вирішувати цілий ряд практичних завдань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Учасник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вчиться виходити за рамки змісту та форм подання навчального матеріалу викладачем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Створює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можливість розвитку навичок спілкування Інтернету, тим самим, реалізуючи основну функцію-комунікативну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підтримує навчання на рівні мислення, аналізу, синтезу та оцінки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Учасник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отримує додаткову можливість професійної експертизи своїх творчих здібностей та вмінь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Учасник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вчиться використовувати інформаційний простір мережі Інтернет для розширення сфери своєї творчої діяльності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Підвищується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мотивація студентів до вивчення дисципліни, з одного боку, і до використання комп'ютерних технологій у навчальній діяльності, з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іншого;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процесі роботи над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веб-квестом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розвивається ряд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інформаційних технологій для вирішення професійних завдань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самонавчання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та самоорганізація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навички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командного рішення проблем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вміння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знаходити кілька способів рішень проблемної ситуації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навички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публічних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виступів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72494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Використання </a:t>
            </a:r>
            <a:r>
              <a:rPr lang="uk-UA" b="1" dirty="0" err="1" smtClean="0"/>
              <a:t>веб</a:t>
            </a:r>
            <a:r>
              <a:rPr lang="uk-UA" b="1" dirty="0" smtClean="0"/>
              <a:t> - </a:t>
            </a:r>
            <a:r>
              <a:rPr lang="uk-UA" b="1" dirty="0" err="1" smtClean="0"/>
              <a:t>квестів</a:t>
            </a:r>
            <a:r>
              <a:rPr lang="uk-UA" b="1" dirty="0" smtClean="0"/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на </a:t>
            </a:r>
            <a:r>
              <a:rPr lang="uk-UA" b="1" dirty="0" smtClean="0"/>
              <a:t>уроках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2800" dirty="0" smtClean="0">
                <a:latin typeface="Calibri" pitchFamily="34" charset="0"/>
              </a:rPr>
              <a:t>На </a:t>
            </a:r>
            <a:r>
              <a:rPr lang="uk-UA" sz="2800" dirty="0">
                <a:latin typeface="Calibri" pitchFamily="34" charset="0"/>
              </a:rPr>
              <a:t>уроках </a:t>
            </a:r>
            <a:r>
              <a:rPr lang="uk-UA" sz="2800" dirty="0" smtClean="0">
                <a:latin typeface="Calibri" pitchFamily="34" charset="0"/>
              </a:rPr>
              <a:t>математики </a:t>
            </a:r>
            <a:r>
              <a:rPr lang="uk-UA" sz="2800" dirty="0" err="1">
                <a:latin typeface="Calibri" pitchFamily="34" charset="0"/>
              </a:rPr>
              <a:t>веб-квести</a:t>
            </a:r>
            <a:r>
              <a:rPr lang="uk-UA" sz="2800" dirty="0">
                <a:latin typeface="Calibri" pitchFamily="34" charset="0"/>
              </a:rPr>
              <a:t> можна використовувати для вивчення нового матеріалу</a:t>
            </a:r>
            <a:r>
              <a:rPr lang="uk-UA" sz="2800" dirty="0" smtClean="0">
                <a:latin typeface="Calibri" pitchFamily="34" charset="0"/>
              </a:rPr>
              <a:t>:</a:t>
            </a:r>
          </a:p>
          <a:p>
            <a:r>
              <a:rPr lang="uk-UA" sz="2800" dirty="0" smtClean="0">
                <a:latin typeface="Calibri" pitchFamily="34" charset="0"/>
              </a:rPr>
              <a:t> </a:t>
            </a:r>
            <a:r>
              <a:rPr lang="uk-UA" sz="2800" dirty="0">
                <a:latin typeface="Calibri" pitchFamily="34" charset="0"/>
              </a:rPr>
              <a:t>у кожної міні-групи учнів завдання: знайти цікаву інформацію про який-небудь об'єкт, потім представити цю інформацію іншим на аукціоні даних, намагаючись при цьому заробити якомога більше балів</a:t>
            </a:r>
            <a:r>
              <a:rPr lang="uk-UA" sz="2800" dirty="0" smtClean="0">
                <a:latin typeface="Calibri" pitchFamily="34" charset="0"/>
              </a:rPr>
              <a:t>.</a:t>
            </a:r>
          </a:p>
          <a:p>
            <a:r>
              <a:rPr lang="uk-UA" sz="2800" dirty="0" smtClean="0">
                <a:latin typeface="Calibri" pitchFamily="34" charset="0"/>
              </a:rPr>
              <a:t>Наприклад</a:t>
            </a:r>
            <a:r>
              <a:rPr lang="uk-UA" sz="2800" dirty="0">
                <a:latin typeface="Calibri" pitchFamily="34" charset="0"/>
              </a:rPr>
              <a:t>, вивчення теми </a:t>
            </a:r>
            <a:r>
              <a:rPr lang="uk-UA" sz="2800" dirty="0" smtClean="0">
                <a:latin typeface="Calibri" pitchFamily="34" charset="0"/>
              </a:rPr>
              <a:t>«Чотирикутники» в 8 класі: 1 групі – Прямокутник, 2 – Паралелограм, 3 – Ромб, 4 – Квадрат. </a:t>
            </a:r>
            <a:r>
              <a:rPr lang="uk-UA" sz="2800" dirty="0">
                <a:latin typeface="Calibri" pitchFamily="34" charset="0"/>
              </a:rPr>
              <a:t/>
            </a:r>
            <a:br>
              <a:rPr lang="uk-UA" sz="2800" dirty="0">
                <a:latin typeface="Calibri" pitchFamily="34" charset="0"/>
              </a:rPr>
            </a:br>
            <a:endParaRPr lang="uk-UA" sz="2800" dirty="0">
              <a:latin typeface="Calibri" pitchFamily="34" charset="0"/>
            </a:endParaRPr>
          </a:p>
          <a:p>
            <a:endParaRPr lang="uk-UA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0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Autofit/>
          </a:bodyPr>
          <a:lstStyle/>
          <a:p>
            <a:r>
              <a:rPr lang="ru-RU" sz="1600" dirty="0" smtClean="0">
                <a:hlinkClick r:id="rId2"/>
              </a:rPr>
              <a:t>Веб - </a:t>
            </a:r>
            <a:r>
              <a:rPr lang="ru-RU" sz="1600" dirty="0" err="1" smtClean="0">
                <a:hlinkClick r:id="rId2"/>
              </a:rPr>
              <a:t>квест</a:t>
            </a:r>
            <a:r>
              <a:rPr lang="ru-RU" sz="1600" dirty="0" smtClean="0">
                <a:hlinkClick r:id="rId2"/>
              </a:rPr>
              <a:t> "В гостях у помещиках" (по поэме </a:t>
            </a:r>
            <a:r>
              <a:rPr lang="ru-RU" sz="1600" dirty="0" err="1" smtClean="0">
                <a:hlinkClick r:id="rId2"/>
              </a:rPr>
              <a:t>Н.В.Гоголя</a:t>
            </a:r>
            <a:r>
              <a:rPr lang="ru-RU" sz="1600" dirty="0" smtClean="0">
                <a:hlinkClick r:id="rId2"/>
              </a:rPr>
              <a:t> "Мертвые души")</a:t>
            </a:r>
            <a:endParaRPr lang="ru-RU" sz="1600" dirty="0" smtClean="0"/>
          </a:p>
          <a:p>
            <a:r>
              <a:rPr lang="uk-UA" sz="1600" dirty="0" err="1">
                <a:hlinkClick r:id="rId3"/>
              </a:rPr>
              <a:t>Веб-квест</a:t>
            </a:r>
            <a:r>
              <a:rPr lang="uk-UA" sz="1600" dirty="0">
                <a:hlinkClick r:id="rId3"/>
              </a:rPr>
              <a:t> для педагогічних працівників «Безпечний Інтернет»</a:t>
            </a:r>
            <a:endParaRPr lang="uk-UA" sz="1600" dirty="0"/>
          </a:p>
          <a:p>
            <a:r>
              <a:rPr lang="uk-UA" sz="1600" dirty="0">
                <a:hlinkClick r:id="rId4"/>
              </a:rPr>
              <a:t>"Загадки Шерлока Холмса та доктора </a:t>
            </a:r>
            <a:r>
              <a:rPr lang="uk-UA" sz="1600" dirty="0" err="1">
                <a:hlinkClick r:id="rId4"/>
              </a:rPr>
              <a:t>Ватсона</a:t>
            </a:r>
            <a:r>
              <a:rPr lang="uk-UA" sz="1600" dirty="0">
                <a:hlinkClick r:id="rId4"/>
              </a:rPr>
              <a:t>"</a:t>
            </a:r>
            <a:endParaRPr lang="uk-UA" sz="1600" dirty="0"/>
          </a:p>
          <a:p>
            <a:r>
              <a:rPr lang="uk-UA" sz="1600" dirty="0" err="1">
                <a:hlinkClick r:id="rId5"/>
              </a:rPr>
              <a:t>Веб-квест</a:t>
            </a:r>
            <a:r>
              <a:rPr lang="uk-UA" sz="1600" dirty="0">
                <a:hlinkClick r:id="rId5"/>
              </a:rPr>
              <a:t> "Інформатика"</a:t>
            </a:r>
            <a:endParaRPr lang="uk-UA" sz="1600" dirty="0"/>
          </a:p>
          <a:p>
            <a:r>
              <a:rPr lang="uk-UA" sz="1600" u="sng" dirty="0" err="1">
                <a:hlinkClick r:id="rId6"/>
              </a:rPr>
              <a:t>Веб-квест</a:t>
            </a:r>
            <a:r>
              <a:rPr lang="uk-UA" sz="1600" u="sng" dirty="0">
                <a:hlinkClick r:id="rId6"/>
              </a:rPr>
              <a:t> "Цікава фізика"</a:t>
            </a:r>
            <a:endParaRPr lang="uk-UA" sz="1600" dirty="0"/>
          </a:p>
          <a:p>
            <a:r>
              <a:rPr lang="uk-UA" sz="1600" dirty="0">
                <a:hlinkClick r:id="rId7"/>
              </a:rPr>
              <a:t>«Міщанство й українізація в комедії М. Куліша «Мина </a:t>
            </a:r>
            <a:r>
              <a:rPr lang="uk-UA" sz="1600" dirty="0" err="1">
                <a:hlinkClick r:id="rId7"/>
              </a:rPr>
              <a:t>Мазайло</a:t>
            </a:r>
            <a:r>
              <a:rPr lang="uk-UA" sz="1600" dirty="0" smtClean="0">
                <a:hlinkClick r:id="rId7"/>
              </a:rPr>
              <a:t>»</a:t>
            </a:r>
            <a:endParaRPr lang="uk-UA" sz="1600" dirty="0" smtClean="0"/>
          </a:p>
          <a:p>
            <a:r>
              <a:rPr lang="ru-RU" sz="1600" dirty="0" err="1" smtClean="0">
                <a:hlinkClick r:id="rId8"/>
              </a:rPr>
              <a:t>Квест</a:t>
            </a:r>
            <a:r>
              <a:rPr lang="ru-RU" sz="1600" dirty="0" smtClean="0">
                <a:hlinkClick r:id="rId8"/>
              </a:rPr>
              <a:t> </a:t>
            </a:r>
            <a:r>
              <a:rPr lang="ru-RU" sz="1600" dirty="0">
                <a:hlinkClick r:id="rId8"/>
              </a:rPr>
              <a:t>для педагогических работников "</a:t>
            </a:r>
            <a:r>
              <a:rPr lang="ru-RU" sz="1600" dirty="0" err="1">
                <a:hlinkClick r:id="rId8"/>
              </a:rPr>
              <a:t>Инфостратегия</a:t>
            </a:r>
            <a:r>
              <a:rPr lang="ru-RU" sz="1600" dirty="0">
                <a:hlinkClick r:id="rId8"/>
              </a:rPr>
              <a:t>"</a:t>
            </a:r>
            <a:r>
              <a:rPr lang="ru-RU" sz="1600" dirty="0"/>
              <a:t> (</a:t>
            </a:r>
            <a:r>
              <a:rPr lang="ru-RU" sz="1600" dirty="0" err="1"/>
              <a:t>автори</a:t>
            </a:r>
            <a:r>
              <a:rPr lang="ru-RU" sz="1600" dirty="0"/>
              <a:t>: Телятник </a:t>
            </a:r>
            <a:r>
              <a:rPr lang="ru-RU" sz="1600" dirty="0" err="1"/>
              <a:t>Кіра</a:t>
            </a:r>
            <a:r>
              <a:rPr lang="ru-RU" sz="1600" dirty="0"/>
              <a:t> </a:t>
            </a:r>
            <a:r>
              <a:rPr lang="ru-RU" sz="1600" dirty="0" err="1"/>
              <a:t>Валентинівна</a:t>
            </a:r>
            <a:r>
              <a:rPr lang="ru-RU" sz="1600" dirty="0"/>
              <a:t>, Сокол </a:t>
            </a:r>
            <a:r>
              <a:rPr lang="ru-RU" sz="1600" dirty="0" err="1"/>
              <a:t>Ірина</a:t>
            </a:r>
            <a:r>
              <a:rPr lang="ru-RU" sz="1600" dirty="0"/>
              <a:t> </a:t>
            </a:r>
            <a:r>
              <a:rPr lang="ru-RU" sz="1600" dirty="0" err="1"/>
              <a:t>Миколаївна</a:t>
            </a:r>
            <a:r>
              <a:rPr lang="ru-RU" sz="1600" dirty="0"/>
              <a:t>)</a:t>
            </a:r>
          </a:p>
          <a:p>
            <a:r>
              <a:rPr lang="ru-RU" sz="1600" dirty="0">
                <a:hlinkClick r:id="rId9"/>
              </a:rPr>
              <a:t>Веб-</a:t>
            </a:r>
            <a:r>
              <a:rPr lang="ru-RU" sz="1600" dirty="0" err="1">
                <a:hlinkClick r:id="rId9"/>
              </a:rPr>
              <a:t>квест</a:t>
            </a:r>
            <a:r>
              <a:rPr lang="ru-RU" sz="1600" dirty="0">
                <a:hlinkClick r:id="rId9"/>
              </a:rPr>
              <a:t> "</a:t>
            </a:r>
            <a:r>
              <a:rPr lang="ru-RU" sz="1600" dirty="0" err="1">
                <a:hlinkClick r:id="rId9"/>
              </a:rPr>
              <a:t>Орфографиада</a:t>
            </a:r>
            <a:r>
              <a:rPr lang="ru-RU" sz="1600" dirty="0">
                <a:hlinkClick r:id="rId9"/>
              </a:rPr>
              <a:t>. Путешествие во времени"</a:t>
            </a:r>
            <a:r>
              <a:rPr lang="ru-RU" sz="1600" dirty="0"/>
              <a:t>(автор: Лукьяненко Юлия Владимировна)</a:t>
            </a:r>
          </a:p>
          <a:p>
            <a:r>
              <a:rPr lang="ru-RU" sz="1600" dirty="0" err="1">
                <a:hlinkClick r:id="rId10"/>
              </a:rPr>
              <a:t>Квест</a:t>
            </a:r>
            <a:r>
              <a:rPr lang="ru-RU" sz="1600" dirty="0">
                <a:hlinkClick r:id="rId10"/>
              </a:rPr>
              <a:t> "Чему учат в школе?", участника Калининская Елена Анатольевна</a:t>
            </a:r>
            <a:endParaRPr lang="ru-RU" sz="1600" dirty="0"/>
          </a:p>
          <a:p>
            <a:r>
              <a:rPr lang="ru-RU" sz="1600" dirty="0" err="1">
                <a:hlinkClick r:id="rId11"/>
              </a:rPr>
              <a:t>Квест</a:t>
            </a:r>
            <a:r>
              <a:rPr lang="ru-RU" sz="1600" dirty="0">
                <a:hlinkClick r:id="rId11"/>
              </a:rPr>
              <a:t> "Галопом по Европах" (</a:t>
            </a:r>
            <a:r>
              <a:rPr lang="ru-RU" sz="1600" dirty="0" err="1">
                <a:hlinkClick r:id="rId11"/>
              </a:rPr>
              <a:t>Квест</a:t>
            </a:r>
            <a:r>
              <a:rPr lang="ru-RU" sz="1600" dirty="0">
                <a:hlinkClick r:id="rId11"/>
              </a:rPr>
              <a:t> для учеников "Чему учат в школе?)</a:t>
            </a:r>
            <a:endParaRPr lang="ru-RU" sz="1600" dirty="0"/>
          </a:p>
          <a:p>
            <a:r>
              <a:rPr lang="ru-RU" sz="1600" dirty="0">
                <a:hlinkClick r:id="rId12"/>
              </a:rPr>
              <a:t>QUEST "ZAPORIZHZHIA IN FACES"</a:t>
            </a:r>
            <a:r>
              <a:rPr lang="ru-RU" sz="1600" dirty="0"/>
              <a:t> (</a:t>
            </a:r>
            <a:r>
              <a:rPr lang="ru-RU" sz="1600" dirty="0" err="1"/>
              <a:t>автори</a:t>
            </a:r>
            <a:r>
              <a:rPr lang="ru-RU" sz="1600" dirty="0"/>
              <a:t>: </a:t>
            </a:r>
            <a:r>
              <a:rPr lang="ru-RU" sz="1600" dirty="0" err="1"/>
              <a:t>Гутарук</a:t>
            </a:r>
            <a:r>
              <a:rPr lang="ru-RU" sz="1600" dirty="0"/>
              <a:t> </a:t>
            </a:r>
            <a:r>
              <a:rPr lang="ru-RU" sz="1600" dirty="0" err="1"/>
              <a:t>Наталія</a:t>
            </a:r>
            <a:r>
              <a:rPr lang="ru-RU" sz="1600" dirty="0"/>
              <a:t> </a:t>
            </a:r>
            <a:r>
              <a:rPr lang="ru-RU" sz="1600" dirty="0" err="1"/>
              <a:t>Володимирівна</a:t>
            </a:r>
            <a:r>
              <a:rPr lang="ru-RU" sz="1600" dirty="0"/>
              <a:t>, Сокол </a:t>
            </a:r>
            <a:r>
              <a:rPr lang="ru-RU" sz="1600" dirty="0" err="1"/>
              <a:t>Ірина</a:t>
            </a:r>
            <a:r>
              <a:rPr lang="ru-RU" sz="1600" dirty="0"/>
              <a:t> </a:t>
            </a:r>
            <a:r>
              <a:rPr lang="ru-RU" sz="1600" dirty="0" err="1"/>
              <a:t>Миколаївна</a:t>
            </a:r>
            <a:r>
              <a:rPr lang="ru-RU" sz="1600" dirty="0"/>
              <a:t>)</a:t>
            </a:r>
          </a:p>
          <a:p>
            <a:r>
              <a:rPr lang="ru-RU" sz="1600" dirty="0">
                <a:hlinkClick r:id="rId13"/>
              </a:rPr>
              <a:t>Веб-</a:t>
            </a:r>
            <a:r>
              <a:rPr lang="ru-RU" sz="1600" dirty="0" err="1">
                <a:hlinkClick r:id="rId13"/>
              </a:rPr>
              <a:t>квест</a:t>
            </a:r>
            <a:r>
              <a:rPr lang="ru-RU" sz="1600" dirty="0">
                <a:hlinkClick r:id="rId13"/>
              </a:rPr>
              <a:t> «</a:t>
            </a:r>
            <a:r>
              <a:rPr lang="ru-RU" sz="1600" dirty="0" err="1">
                <a:hlinkClick r:id="rId13"/>
              </a:rPr>
              <a:t>Гардемарини</a:t>
            </a:r>
            <a:r>
              <a:rPr lang="ru-RU" sz="1600" dirty="0">
                <a:hlinkClick r:id="rId13"/>
              </a:rPr>
              <a:t>, </a:t>
            </a:r>
            <a:r>
              <a:rPr lang="ru-RU" sz="1600" dirty="0" err="1">
                <a:hlinkClick r:id="rId13"/>
              </a:rPr>
              <a:t>уперед</a:t>
            </a:r>
            <a:r>
              <a:rPr lang="ru-RU" sz="1600" dirty="0">
                <a:hlinkClick r:id="rId13"/>
              </a:rPr>
              <a:t>!»</a:t>
            </a:r>
            <a:r>
              <a:rPr lang="ru-RU" sz="1600" dirty="0"/>
              <a:t> (автор: Руденко </a:t>
            </a:r>
            <a:r>
              <a:rPr lang="ru-RU" sz="1600" dirty="0" err="1"/>
              <a:t>Юлія</a:t>
            </a:r>
            <a:r>
              <a:rPr lang="ru-RU" sz="1600" dirty="0"/>
              <a:t> </a:t>
            </a:r>
            <a:r>
              <a:rPr lang="ru-RU" sz="1600" dirty="0" err="1"/>
              <a:t>Василівна</a:t>
            </a:r>
            <a:r>
              <a:rPr lang="ru-RU" sz="1600" dirty="0"/>
              <a:t>)</a:t>
            </a:r>
          </a:p>
          <a:p>
            <a:r>
              <a:rPr lang="ru-RU" sz="1600" dirty="0" err="1">
                <a:hlinkClick r:id="rId14"/>
              </a:rPr>
              <a:t>Пригодницько-пошуковий</a:t>
            </a:r>
            <a:r>
              <a:rPr lang="ru-RU" sz="1600" dirty="0">
                <a:hlinkClick r:id="rId14"/>
              </a:rPr>
              <a:t> </a:t>
            </a:r>
            <a:r>
              <a:rPr lang="ru-RU" sz="1600" dirty="0" err="1" smtClean="0">
                <a:hlinkClick r:id="rId14"/>
              </a:rPr>
              <a:t>квест-турнір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6213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Навіщо потрібна ця технологія?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412875"/>
            <a:ext cx="8374385" cy="4752429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  <a:defRPr/>
            </a:pP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 сучасною освітою стоїть завдання 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пошуку нових 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видів і форм організації навчальної діяльності. 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Навчання має розвивати критичне і творче мислення. 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 цією метою багато вчителі вже давно використовують проектну технологію, залучаючи ресурси мережі 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Інтернет. </a:t>
            </a: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 </a:t>
            </a: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велика кількість інформації в мережі та її якість не тільки не спрощують процес роботи над проектом, але й ускладнюють його. 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Одне з можливих рішень даної проблеми це технологія </a:t>
            </a:r>
            <a:r>
              <a:rPr lang="uk-UA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веб-квест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uk-UA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085584" cy="5040559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AU" sz="1800" dirty="0" smtClean="0">
                <a:hlinkClick r:id="rId2"/>
              </a:rPr>
              <a:t>http://spilnota-matem.edukit.mk.ua/veb-kvest/</a:t>
            </a:r>
            <a:endParaRPr lang="uk-UA" sz="1800" dirty="0" smtClean="0"/>
          </a:p>
          <a:p>
            <a:pPr eaLnBrk="1" hangingPunct="1"/>
            <a:r>
              <a:rPr lang="en-AU" sz="1800" dirty="0" smtClean="0">
                <a:hlinkClick r:id="rId3"/>
              </a:rPr>
              <a:t>http://osvita.ua/school/lessons_summary/outschool/34176/</a:t>
            </a:r>
            <a:endParaRPr lang="uk-UA" sz="1800" dirty="0" smtClean="0"/>
          </a:p>
          <a:p>
            <a:pPr eaLnBrk="1" hangingPunct="1"/>
            <a:r>
              <a:rPr lang="en-AU" sz="1800" dirty="0" smtClean="0">
                <a:hlinkClick r:id="rId4"/>
              </a:rPr>
              <a:t>http://informatkwest.blogspot.com</a:t>
            </a:r>
            <a:r>
              <a:rPr lang="en-AU" sz="1800" dirty="0" smtClean="0">
                <a:hlinkClick r:id="rId4"/>
              </a:rPr>
              <a:t>/</a:t>
            </a:r>
            <a:endParaRPr lang="uk-UA" sz="1800" dirty="0" smtClean="0"/>
          </a:p>
          <a:p>
            <a:pPr eaLnBrk="1" hangingPunct="1"/>
            <a:r>
              <a:rPr lang="uk-UA" sz="1800" dirty="0" smtClean="0">
                <a:hlinkClick r:id="rId5"/>
              </a:rPr>
              <a:t>Світ літератури</a:t>
            </a:r>
            <a:endParaRPr lang="uk-UA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kvest-posibnyk.blogspot.com/p/blog-page_4981.html</a:t>
            </a:r>
            <a:endParaRPr lang="uk-UA" sz="1800" dirty="0" smtClean="0"/>
          </a:p>
          <a:p>
            <a:r>
              <a:rPr lang="uk-UA" sz="1800" dirty="0" err="1" smtClean="0">
                <a:hlinkClick r:id="rId7"/>
              </a:rPr>
              <a:t>Веб-квест</a:t>
            </a:r>
            <a:r>
              <a:rPr lang="uk-UA" sz="1800" dirty="0" smtClean="0">
                <a:hlinkClick r:id="rId7"/>
              </a:rPr>
              <a:t> "Безпека в Інтернеті«</a:t>
            </a:r>
            <a:endParaRPr lang="uk-UA" sz="1800" dirty="0" smtClean="0"/>
          </a:p>
          <a:p>
            <a:r>
              <a:rPr lang="ru-RU" sz="1800" dirty="0" smtClean="0">
                <a:hlinkClick r:id="rId8" action="ppaction://hlinkfile"/>
              </a:rPr>
              <a:t>7 </a:t>
            </a:r>
            <a:r>
              <a:rPr lang="ru-RU" sz="1800" dirty="0" err="1" smtClean="0">
                <a:hlinkClick r:id="rId8" action="ppaction://hlinkfile"/>
              </a:rPr>
              <a:t>кл</a:t>
            </a:r>
            <a:r>
              <a:rPr lang="ru-RU" sz="1800" dirty="0" smtClean="0">
                <a:hlinkClick r:id="rId8" action="ppaction://hlinkfile"/>
              </a:rPr>
              <a:t> геом.</a:t>
            </a:r>
            <a:r>
              <a:rPr lang="en-US" sz="1800" dirty="0" smtClean="0">
                <a:hlinkClick r:id="rId8" action="ppaction://hlinkfile"/>
              </a:rPr>
              <a:t>jpg</a:t>
            </a:r>
            <a:endParaRPr lang="ru-RU" sz="1800" dirty="0" smtClean="0"/>
          </a:p>
          <a:p>
            <a:r>
              <a:rPr lang="uk-UA" sz="1800" dirty="0" smtClean="0">
                <a:hlinkClick r:id="rId9" action="ppaction://hlinkfile"/>
              </a:rPr>
              <a:t>Побачити математику.</a:t>
            </a:r>
            <a:r>
              <a:rPr lang="en-US" sz="1800" dirty="0" smtClean="0">
                <a:hlinkClick r:id="rId9" action="ppaction://hlinkfile"/>
              </a:rPr>
              <a:t>jpg</a:t>
            </a:r>
            <a:endParaRPr lang="uk-UA" sz="1800" dirty="0" smtClean="0"/>
          </a:p>
          <a:p>
            <a:r>
              <a:rPr lang="ru-RU" sz="1800" dirty="0" err="1" smtClean="0">
                <a:hlinkClick r:id="rId10" action="ppaction://hlinkfile"/>
              </a:rPr>
              <a:t>пояснення</a:t>
            </a:r>
            <a:r>
              <a:rPr lang="ru-RU" sz="1800" dirty="0" smtClean="0">
                <a:hlinkClick r:id="rId10" action="ppaction://hlinkfile"/>
              </a:rPr>
              <a:t> до </a:t>
            </a:r>
            <a:r>
              <a:rPr lang="ru-RU" sz="1800" dirty="0" err="1" smtClean="0">
                <a:hlinkClick r:id="rId10" action="ppaction://hlinkfile"/>
              </a:rPr>
              <a:t>квесту</a:t>
            </a:r>
            <a:r>
              <a:rPr lang="ru-RU" sz="1800" dirty="0" smtClean="0">
                <a:hlinkClick r:id="rId10" action="ppaction://hlinkfile"/>
              </a:rPr>
              <a:t>.</a:t>
            </a:r>
            <a:r>
              <a:rPr lang="en-US" sz="1800" dirty="0" err="1" smtClean="0">
                <a:hlinkClick r:id="rId10" action="ppaction://hlinkfile"/>
              </a:rPr>
              <a:t>docx</a:t>
            </a:r>
            <a:endParaRPr lang="ru-RU" sz="1800" dirty="0" smtClean="0"/>
          </a:p>
          <a:p>
            <a:r>
              <a:rPr lang="ru-RU" sz="1800" dirty="0" err="1" smtClean="0">
                <a:hlinkClick r:id="rId11" action="ppaction://hlinkfile"/>
              </a:rPr>
              <a:t>Біологія</a:t>
            </a:r>
            <a:r>
              <a:rPr lang="ru-RU" sz="1800" dirty="0" smtClean="0">
                <a:hlinkClick r:id="rId11" action="ppaction://hlinkfile"/>
              </a:rPr>
              <a:t>.</a:t>
            </a:r>
            <a:r>
              <a:rPr lang="en-US" sz="1800" dirty="0" smtClean="0">
                <a:hlinkClick r:id="rId11" action="ppaction://hlinkfile"/>
              </a:rPr>
              <a:t>doc</a:t>
            </a:r>
            <a:endParaRPr lang="ru-RU" sz="1800" dirty="0" smtClean="0"/>
          </a:p>
          <a:p>
            <a:r>
              <a:rPr lang="ru-RU" sz="1800" dirty="0" smtClean="0">
                <a:hlinkClick r:id="rId12" action="ppaction://hlinkfile"/>
              </a:rPr>
              <a:t>КВЕСТ ШЕВЧЕНКО І  ШКІЛЬНІ НАУКИ.</a:t>
            </a:r>
            <a:r>
              <a:rPr lang="en-US" sz="1800" dirty="0" err="1" smtClean="0">
                <a:hlinkClick r:id="rId12" action="ppaction://hlinkfile"/>
              </a:rPr>
              <a:t>docx</a:t>
            </a:r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pPr eaLnBrk="1" hangingPunct="1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665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26858" r="14271" b="10496"/>
          <a:stretch/>
        </p:blipFill>
        <p:spPr bwMode="auto">
          <a:xfrm>
            <a:off x="323528" y="548680"/>
            <a:ext cx="8610143" cy="557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5678" r="13135" b="9810"/>
          <a:stretch/>
        </p:blipFill>
        <p:spPr bwMode="auto">
          <a:xfrm>
            <a:off x="1115616" y="260951"/>
            <a:ext cx="7245350" cy="6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Література: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hlinkClick r:id="rId2"/>
              </a:rPr>
              <a:t>ЗапоВікі</a:t>
            </a:r>
            <a:endParaRPr lang="uk-UA" dirty="0" smtClean="0"/>
          </a:p>
          <a:p>
            <a:pPr>
              <a:defRPr/>
            </a:pPr>
            <a:r>
              <a:rPr lang="uk-U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hlinkClick r:id="rId3"/>
              </a:rPr>
              <a:t>Дніпропетровський ОІППО.</a:t>
            </a:r>
            <a:endParaRPr lang="uk-UA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r>
              <a:rPr lang="uk-U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hlinkClick r:id="rId4"/>
              </a:rPr>
              <a:t>Для вчителів інформатики</a:t>
            </a:r>
            <a:endParaRPr lang="uk-UA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endParaRPr lang="uk-UA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752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</a:t>
            </a:r>
            <a:r>
              <a:rPr lang="ru-RU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est</a:t>
            </a:r>
            <a: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— </a:t>
            </a:r>
            <a:br>
              <a:rPr lang="ru-RU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2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42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2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цілеспрямований</a:t>
            </a:r>
            <a:r>
              <a:rPr lang="ru-RU" sz="42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2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пошук</a:t>
            </a:r>
            <a:endParaRPr lang="uk-UA" sz="42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uk-UA" dirty="0" err="1" smtClean="0"/>
              <a:t>Квест</a:t>
            </a:r>
            <a:r>
              <a:rPr lang="uk-UA" dirty="0" smtClean="0"/>
              <a:t> - </a:t>
            </a:r>
            <a:r>
              <a:rPr lang="uk-UA" dirty="0" smtClean="0"/>
              <a:t>один </a:t>
            </a:r>
            <a:r>
              <a:rPr lang="uk-UA" dirty="0" smtClean="0"/>
              <a:t>з основних жанрів ігор, що вимагають від гравця рішення розумових завдань для просування по сюжету. Сюжет може бути визначеним або ж давати безліч результатів, вибір </a:t>
            </a:r>
            <a:r>
              <a:rPr lang="uk-UA" dirty="0" smtClean="0"/>
              <a:t>яких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smtClean="0"/>
              <a:t>залежить від дій </a:t>
            </a:r>
            <a:r>
              <a:rPr lang="uk-UA" dirty="0" smtClean="0"/>
              <a:t>гравця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		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Це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>
                <a:solidFill>
                  <a:schemeClr val="accent2"/>
                </a:solidFill>
                <a:latin typeface="Georgia" pitchFamily="18" charset="0"/>
              </a:rPr>
              <a:t>детектив, </a:t>
            </a:r>
            <a:endParaRPr lang="ru-RU" sz="24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в </a:t>
            </a:r>
            <a:r>
              <a:rPr lang="ru-RU" sz="2400" b="1" i="1" dirty="0" err="1">
                <a:solidFill>
                  <a:schemeClr val="accent2"/>
                </a:solidFill>
                <a:latin typeface="Georgia" pitchFamily="18" charset="0"/>
              </a:rPr>
              <a:t>ході</a:t>
            </a:r>
            <a:r>
              <a:rPr lang="ru-RU" sz="2400" b="1" i="1" dirty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Georgia" pitchFamily="18" charset="0"/>
              </a:rPr>
              <a:t>якого</a:t>
            </a:r>
            <a:r>
              <a:rPr lang="ru-RU" sz="2400" b="1" i="1" dirty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розгадується</a:t>
            </a:r>
            <a:endParaRPr lang="ru-RU" sz="24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	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таємнича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>
                <a:solidFill>
                  <a:schemeClr val="accent2"/>
                </a:solidFill>
                <a:latin typeface="Georgia" pitchFamily="18" charset="0"/>
              </a:rPr>
              <a:t>загадка.</a:t>
            </a:r>
          </a:p>
          <a:p>
            <a:endParaRPr lang="uk-UA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15490"/>
            <a:ext cx="33115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575 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Веб-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квест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1438"/>
            <a:ext cx="8507288" cy="503989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  <a:defRPr/>
            </a:pP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Веб-квест</a:t>
            </a:r>
            <a:r>
              <a:rPr lang="ru-RU" sz="3000" b="1" i="1" dirty="0" smtClean="0">
                <a:latin typeface="Georgia" pitchFamily="18" charset="0"/>
              </a:rPr>
              <a:t> - </a:t>
            </a:r>
            <a:r>
              <a:rPr lang="ru-RU" sz="3000" b="1" i="1" dirty="0" err="1" smtClean="0">
                <a:latin typeface="Georgia" pitchFamily="18" charset="0"/>
              </a:rPr>
              <a:t>це</a:t>
            </a:r>
            <a:r>
              <a:rPr lang="ru-RU" sz="3000" b="1" i="1" dirty="0" smtClean="0">
                <a:latin typeface="Georgia" pitchFamily="18" charset="0"/>
              </a:rPr>
              <a:t> приклад </a:t>
            </a:r>
            <a:r>
              <a:rPr lang="ru-RU" sz="3000" b="1" i="1" dirty="0" err="1" smtClean="0">
                <a:latin typeface="Georgia" pitchFamily="18" charset="0"/>
              </a:rPr>
              <a:t>організації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інтерактивного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освітнього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середовища</a:t>
            </a:r>
            <a:r>
              <a:rPr lang="ru-RU" sz="3000" b="1" i="1" dirty="0" smtClean="0">
                <a:latin typeface="Georgia" pitchFamily="18" charset="0"/>
              </a:rPr>
              <a:t>.</a:t>
            </a:r>
          </a:p>
          <a:p>
            <a:pPr algn="just" eaLnBrk="1" hangingPunct="1">
              <a:buClr>
                <a:schemeClr val="accent2"/>
              </a:buClr>
              <a:defRPr/>
            </a:pP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Освітній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веб-квест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000" b="1" i="1" dirty="0" smtClean="0">
                <a:latin typeface="Georgia" pitchFamily="18" charset="0"/>
              </a:rPr>
              <a:t>- </a:t>
            </a:r>
            <a:r>
              <a:rPr lang="ru-RU" sz="3000" b="1" i="1" dirty="0" err="1" smtClean="0">
                <a:latin typeface="Georgia" pitchFamily="18" charset="0"/>
              </a:rPr>
              <a:t>це</a:t>
            </a:r>
            <a:r>
              <a:rPr lang="ru-RU" sz="3000" b="1" i="1" dirty="0" smtClean="0">
                <a:latin typeface="Georgia" pitchFamily="18" charset="0"/>
              </a:rPr>
              <a:t> сайт в </a:t>
            </a:r>
            <a:r>
              <a:rPr lang="ru-RU" sz="3000" b="1" i="1" dirty="0" err="1" smtClean="0">
                <a:latin typeface="Georgia" pitchFamily="18" charset="0"/>
              </a:rPr>
              <a:t>Інтернеті</a:t>
            </a:r>
            <a:r>
              <a:rPr lang="ru-RU" sz="3000" b="1" i="1" dirty="0" smtClean="0">
                <a:latin typeface="Georgia" pitchFamily="18" charset="0"/>
              </a:rPr>
              <a:t>, </a:t>
            </a:r>
            <a:r>
              <a:rPr lang="ru-RU" sz="3000" b="1" i="1" dirty="0" err="1" smtClean="0">
                <a:latin typeface="Georgia" pitchFamily="18" charset="0"/>
              </a:rPr>
              <a:t>з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яким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працюють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і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навчаються</a:t>
            </a:r>
            <a:r>
              <a:rPr lang="ru-RU" sz="3000" b="1" i="1" dirty="0" smtClean="0">
                <a:latin typeface="Georgia" pitchFamily="18" charset="0"/>
              </a:rPr>
              <a:t>, </a:t>
            </a:r>
            <a:r>
              <a:rPr lang="ru-RU" sz="3000" b="1" i="1" dirty="0" err="1" smtClean="0">
                <a:latin typeface="Georgia" pitchFamily="18" charset="0"/>
              </a:rPr>
              <a:t>виконуючи</a:t>
            </a:r>
            <a:r>
              <a:rPr lang="ru-RU" sz="3000" b="1" i="1" dirty="0" smtClean="0">
                <a:latin typeface="Georgia" pitchFamily="18" charset="0"/>
              </a:rPr>
              <a:t> ту </a:t>
            </a:r>
            <a:r>
              <a:rPr lang="ru-RU" sz="3000" b="1" i="1" dirty="0" err="1" smtClean="0">
                <a:latin typeface="Georgia" pitchFamily="18" charset="0"/>
              </a:rPr>
              <a:t>чи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іншу</a:t>
            </a:r>
            <a:r>
              <a:rPr lang="ru-RU" sz="3000" b="1" i="1" dirty="0" smtClean="0">
                <a:latin typeface="Georgia" pitchFamily="18" charset="0"/>
              </a:rPr>
              <a:t> </a:t>
            </a:r>
            <a:r>
              <a:rPr lang="ru-RU" sz="3000" b="1" i="1" dirty="0" err="1" smtClean="0">
                <a:latin typeface="Georgia" pitchFamily="18" charset="0"/>
              </a:rPr>
              <a:t>навчальну</a:t>
            </a:r>
            <a:r>
              <a:rPr lang="ru-RU" sz="3000" b="1" i="1" dirty="0" smtClean="0">
                <a:latin typeface="Georgia" pitchFamily="18" charset="0"/>
              </a:rPr>
              <a:t> задачу.</a:t>
            </a:r>
          </a:p>
          <a:p>
            <a:pPr algn="just" eaLnBrk="1" hangingPunct="1">
              <a:buClr>
                <a:schemeClr val="accent2"/>
              </a:buClr>
              <a:defRPr/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Веб-квест</a:t>
            </a:r>
            <a:r>
              <a:rPr lang="ru-RU" sz="2800" b="1" i="1" dirty="0" smtClean="0">
                <a:latin typeface="Georgia" pitchFamily="18" charset="0"/>
              </a:rPr>
              <a:t> - одна </a:t>
            </a:r>
            <a:r>
              <a:rPr lang="ru-RU" sz="2800" b="1" i="1" dirty="0" err="1" smtClean="0">
                <a:latin typeface="Georgia" pitchFamily="18" charset="0"/>
              </a:rPr>
              <a:t>із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найбільш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ефективних</a:t>
            </a:r>
            <a:r>
              <a:rPr lang="ru-RU" sz="2800" b="1" i="1" dirty="0" smtClean="0">
                <a:latin typeface="Georgia" pitchFamily="18" charset="0"/>
              </a:rPr>
              <a:t> моделей </a:t>
            </a:r>
            <a:r>
              <a:rPr lang="ru-RU" sz="2800" b="1" i="1" dirty="0" err="1" smtClean="0">
                <a:latin typeface="Georgia" pitchFamily="18" charset="0"/>
              </a:rPr>
              <a:t>використання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Інтернету</a:t>
            </a:r>
            <a:r>
              <a:rPr lang="ru-RU" sz="2800" b="1" i="1" dirty="0" smtClean="0">
                <a:latin typeface="Georgia" pitchFamily="18" charset="0"/>
              </a:rPr>
              <a:t> в </a:t>
            </a:r>
            <a:r>
              <a:rPr lang="ru-RU" sz="2800" b="1" i="1" dirty="0" err="1" smtClean="0">
                <a:latin typeface="Georgia" pitchFamily="18" charset="0"/>
              </a:rPr>
              <a:t>навчальному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процесі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uk-UA" sz="2800" i="1" dirty="0" smtClean="0">
              <a:latin typeface="Georgia" pitchFamily="18" charset="0"/>
            </a:endParaRPr>
          </a:p>
          <a:p>
            <a:pPr algn="just" eaLnBrk="1" hangingPunct="1">
              <a:buClr>
                <a:schemeClr val="accent2"/>
              </a:buClr>
              <a:defRPr/>
            </a:pPr>
            <a:endParaRPr lang="ru-RU" sz="30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у навчанні: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145435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Веб-кве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ст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webquest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проблемне завдання з елементами рольової гри.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 - це формат уроку орієнтований на розвиток пізнавальної,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пошукової діяльності учнів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на якому значна частина інформації здобувається через ресурси Інтернету.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 – це дидактична структура, в рамках якої викладач удосконалює пошукову діяльність учнів, задає їм параметри цієї діяльності і визначає її час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19256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5100" i="1" u="sng" dirty="0" smtClean="0">
                <a:latin typeface="Calibri" pitchFamily="34" charset="0"/>
                <a:cs typeface="Times New Roman" pitchFamily="18" charset="0"/>
              </a:rPr>
              <a:t>Визначення </a:t>
            </a:r>
            <a:r>
              <a:rPr lang="uk-UA" sz="5100" i="1" u="sng" dirty="0" err="1" smtClean="0">
                <a:latin typeface="Calibri" pitchFamily="34" charset="0"/>
                <a:cs typeface="Times New Roman" pitchFamily="18" charset="0"/>
              </a:rPr>
              <a:t>квестів</a:t>
            </a:r>
            <a:r>
              <a:rPr lang="uk-UA" sz="5100" i="1" u="sng" dirty="0" smtClean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uk-UA" sz="3400" dirty="0">
              <a:latin typeface="Calibri" pitchFamily="34" charset="0"/>
              <a:cs typeface="Times New Roman" pitchFamily="18" charset="0"/>
            </a:endParaRPr>
          </a:p>
          <a:p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«орієнтовна </a:t>
            </a:r>
            <a:r>
              <a:rPr lang="uk-UA" sz="3400" dirty="0">
                <a:latin typeface="Calibri" pitchFamily="34" charset="0"/>
                <a:cs typeface="Times New Roman" pitchFamily="18" charset="0"/>
              </a:rPr>
              <a:t>діяльність, де практично вся інформація береться з мережі Інтернет</a:t>
            </a:r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».</a:t>
            </a:r>
          </a:p>
          <a:p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 освітній </a:t>
            </a:r>
            <a:r>
              <a:rPr lang="uk-UA" sz="3400" dirty="0" err="1">
                <a:latin typeface="Calibri" pitchFamily="34" charset="0"/>
                <a:cs typeface="Times New Roman" pitchFamily="18" charset="0"/>
              </a:rPr>
              <a:t>веб-квест</a:t>
            </a:r>
            <a:r>
              <a:rPr lang="uk-UA" sz="3400" dirty="0">
                <a:latin typeface="Calibri" pitchFamily="34" charset="0"/>
                <a:cs typeface="Times New Roman" pitchFamily="18" charset="0"/>
              </a:rPr>
              <a:t> - це сайт в Інтернеті, з яким працюють учні, виконуючи ту чи іншу навчальну </a:t>
            </a:r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. </a:t>
            </a:r>
            <a:endParaRPr lang="uk-UA" sz="34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uk-UA" sz="3400" dirty="0" err="1" smtClean="0">
                <a:latin typeface="Calibri" pitchFamily="34" charset="0"/>
                <a:cs typeface="Times New Roman" pitchFamily="18" charset="0"/>
              </a:rPr>
              <a:t>веб-квест</a:t>
            </a:r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3400" dirty="0">
                <a:latin typeface="Calibri" pitchFamily="34" charset="0"/>
                <a:cs typeface="Times New Roman" pitchFamily="18" charset="0"/>
              </a:rPr>
              <a:t>як освітній сайт, присвячений самостійної дослідницької роботі учнів (зазвичай в групах) з певної теми з гіперпосиланнями на різні </a:t>
            </a:r>
            <a:r>
              <a:rPr lang="uk-UA" sz="3400" dirty="0" err="1">
                <a:latin typeface="Calibri" pitchFamily="34" charset="0"/>
                <a:cs typeface="Times New Roman" pitchFamily="18" charset="0"/>
              </a:rPr>
              <a:t>веб-сторінки</a:t>
            </a:r>
            <a:r>
              <a:rPr lang="uk-UA" sz="3400" dirty="0">
                <a:latin typeface="Calibri" pitchFamily="34" charset="0"/>
                <a:cs typeface="Times New Roman" pitchFamily="18" charset="0"/>
              </a:rPr>
              <a:t> </a:t>
            </a:r>
            <a:endParaRPr lang="uk-UA" sz="34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uk-UA" sz="3400" dirty="0" err="1" smtClean="0">
                <a:latin typeface="Calibri" pitchFamily="34" charset="0"/>
                <a:cs typeface="Times New Roman" pitchFamily="18" charset="0"/>
              </a:rPr>
              <a:t>веб-квести</a:t>
            </a:r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3400" dirty="0">
                <a:latin typeface="Calibri" pitchFamily="34" charset="0"/>
                <a:cs typeface="Times New Roman" pitchFamily="18" charset="0"/>
              </a:rPr>
              <a:t>– це міні-проекти, засновані на пошуку інформації в Інтернеті. Завдяки такому конструктивному підходу до навчання, учні не тільки добирають і упорядковують інформацію, отриману з Інтернету, але й скеровують свою діяльність на поставлене перед ними завдання, пов'язане з їх </a:t>
            </a:r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майбутньою. </a:t>
            </a:r>
            <a:endParaRPr lang="uk-UA" sz="34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uk-UA" sz="3400" dirty="0" err="1" smtClean="0">
                <a:latin typeface="Calibri" pitchFamily="34" charset="0"/>
                <a:cs typeface="Times New Roman" pitchFamily="18" charset="0"/>
              </a:rPr>
              <a:t>квест</a:t>
            </a:r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3400" dirty="0">
                <a:latin typeface="Calibri" pitchFamily="34" charset="0"/>
                <a:cs typeface="Times New Roman" pitchFamily="18" charset="0"/>
              </a:rPr>
              <a:t>як приклад організації інтерактивного освітнього </a:t>
            </a:r>
            <a:r>
              <a:rPr lang="uk-UA" sz="3400" dirty="0" smtClean="0">
                <a:latin typeface="Calibri" pitchFamily="34" charset="0"/>
                <a:cs typeface="Times New Roman" pitchFamily="18" charset="0"/>
              </a:rPr>
              <a:t>середовища. 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1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048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	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uk-UA" b="1" dirty="0" smtClean="0"/>
              <a:t>Особливістю </a:t>
            </a:r>
            <a:r>
              <a:rPr lang="uk-UA" b="1" dirty="0" smtClean="0"/>
              <a:t>освітніх </a:t>
            </a:r>
            <a:r>
              <a:rPr lang="uk-UA" b="1" dirty="0" err="1" smtClean="0"/>
              <a:t>веб-</a:t>
            </a:r>
            <a:r>
              <a:rPr lang="ru-RU" b="1" dirty="0"/>
              <a:t>к</a:t>
            </a:r>
            <a:r>
              <a:rPr lang="uk-UA" b="1" dirty="0" err="1" smtClean="0"/>
              <a:t>вестів</a:t>
            </a:r>
            <a:r>
              <a:rPr lang="uk-UA" b="1" dirty="0" smtClean="0"/>
              <a:t> </a:t>
            </a:r>
            <a:r>
              <a:rPr lang="uk-UA" b="1" dirty="0" smtClean="0"/>
              <a:t>є те, що частина або вся інформація для самостійної або групової роботи учнів з ним знаходиться на різних веб-сайтах.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/>
              <a:t>	</a:t>
            </a:r>
            <a:r>
              <a:rPr lang="uk-UA" b="1" dirty="0" smtClean="0"/>
              <a:t>Крім </a:t>
            </a:r>
            <a:r>
              <a:rPr lang="uk-UA" b="1" dirty="0" smtClean="0"/>
              <a:t>того, результатом роботи з </a:t>
            </a:r>
            <a:r>
              <a:rPr lang="uk-UA" b="1" dirty="0" err="1" smtClean="0"/>
              <a:t>веб-квестом</a:t>
            </a:r>
            <a:r>
              <a:rPr lang="uk-UA" b="1" dirty="0" smtClean="0"/>
              <a:t> є публікація робіт учнів у вигляді </a:t>
            </a:r>
            <a:r>
              <a:rPr lang="uk-UA" b="1" dirty="0" err="1" smtClean="0"/>
              <a:t>веб-сторінок</a:t>
            </a:r>
            <a:r>
              <a:rPr lang="uk-UA" b="1" dirty="0" smtClean="0"/>
              <a:t> і веб-сайтів (локально або в Інтернет).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52448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Структура </a:t>
            </a:r>
            <a:r>
              <a:rPr lang="uk-UA" b="1" dirty="0" err="1" smtClean="0"/>
              <a:t>веб</a:t>
            </a:r>
            <a:r>
              <a:rPr lang="uk-UA" b="1" dirty="0" smtClean="0"/>
              <a:t> - </a:t>
            </a:r>
            <a:r>
              <a:rPr lang="uk-UA" b="1" dirty="0" err="1" smtClean="0"/>
              <a:t>квесту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472608"/>
          </a:xfrm>
        </p:spPr>
        <p:txBody>
          <a:bodyPr>
            <a:normAutofit fontScale="40000" lnSpcReduction="20000"/>
          </a:bodyPr>
          <a:lstStyle/>
          <a:p>
            <a:r>
              <a:rPr lang="uk-UA" sz="3500" b="1" i="1" dirty="0" smtClean="0"/>
              <a:t>Вступ</a:t>
            </a:r>
            <a:r>
              <a:rPr lang="uk-UA" sz="3500" dirty="0"/>
              <a:t>, де чітко описані головні ролі учасників або сценарій </a:t>
            </a:r>
            <a:r>
              <a:rPr lang="uk-UA" sz="3500" dirty="0" err="1"/>
              <a:t>квесту</a:t>
            </a:r>
            <a:r>
              <a:rPr lang="uk-UA" sz="3500" dirty="0"/>
              <a:t>, попередній план роботи, огляд усього </a:t>
            </a:r>
            <a:r>
              <a:rPr lang="uk-UA" sz="3500" dirty="0" err="1"/>
              <a:t>квесту</a:t>
            </a:r>
            <a:r>
              <a:rPr lang="uk-UA" sz="3500" dirty="0"/>
              <a:t>.</a:t>
            </a:r>
            <a:br>
              <a:rPr lang="uk-UA" sz="3500" dirty="0"/>
            </a:br>
            <a:endParaRPr lang="uk-UA" sz="3500" dirty="0"/>
          </a:p>
          <a:p>
            <a:r>
              <a:rPr lang="uk-UA" sz="3500" b="1" i="1" dirty="0"/>
              <a:t>Центральне завдання</a:t>
            </a:r>
            <a:r>
              <a:rPr lang="uk-UA" sz="3500" dirty="0"/>
              <a:t>, яке зрозуміло, цікаво і здійснимо. Чітко визначено підсумковий результат самостійної роботи (наприклад, задана серія питань, на які потрібно знайти відповіді, прописана проблема, яку потрібно вирішити, визначена позиція, яка повинна бути захищена, і зазначена інша діяльність, яка спрямована на переробку і представлення результатів, виходячи із зібраної інформації).</a:t>
            </a:r>
            <a:br>
              <a:rPr lang="uk-UA" sz="3500" dirty="0"/>
            </a:br>
            <a:endParaRPr lang="uk-UA" sz="3500" dirty="0"/>
          </a:p>
          <a:p>
            <a:r>
              <a:rPr lang="uk-UA" sz="3500" b="1" i="1" dirty="0"/>
              <a:t>Список інформаційних ресурсів</a:t>
            </a:r>
            <a:r>
              <a:rPr lang="uk-UA" sz="3500" dirty="0"/>
              <a:t> (в електронному вигляді - на компакт-дисках, відео та аудіо носіях, у паперовому вигляді, посилання на ресурси в Інтернет, адреси веб-сайтів по темі), необхідних для виконання завдання. Цей список повинен бути анотований.</a:t>
            </a:r>
            <a:br>
              <a:rPr lang="uk-UA" sz="3500" dirty="0"/>
            </a:br>
            <a:endParaRPr lang="uk-UA" sz="3500" dirty="0"/>
          </a:p>
          <a:p>
            <a:r>
              <a:rPr lang="uk-UA" sz="3500" b="1" i="1" dirty="0"/>
              <a:t>Опис процедури роботи</a:t>
            </a:r>
            <a:r>
              <a:rPr lang="uk-UA" sz="3500" dirty="0"/>
              <a:t>, яку необхідно виконати кожному учаснику </a:t>
            </a:r>
            <a:r>
              <a:rPr lang="uk-UA" sz="3500" dirty="0" err="1"/>
              <a:t>квесту</a:t>
            </a:r>
            <a:r>
              <a:rPr lang="uk-UA" sz="3500" dirty="0"/>
              <a:t> при самостійному виконанні завдання (етапи).</a:t>
            </a:r>
            <a:br>
              <a:rPr lang="uk-UA" sz="3500" dirty="0"/>
            </a:br>
            <a:endParaRPr lang="uk-UA" sz="3500" dirty="0"/>
          </a:p>
          <a:p>
            <a:r>
              <a:rPr lang="uk-UA" sz="3500" b="1" i="1" dirty="0"/>
              <a:t>Опис критеріїв та параметрів оцінки </a:t>
            </a:r>
            <a:r>
              <a:rPr lang="uk-UA" sz="3500" b="1" i="1" dirty="0" err="1"/>
              <a:t>веб-квесту</a:t>
            </a:r>
            <a:r>
              <a:rPr lang="uk-UA" sz="3500" dirty="0"/>
              <a:t>. Критерії оцінки залежать від типу навчальних завдань, які вирішуються в </a:t>
            </a:r>
            <a:r>
              <a:rPr lang="uk-UA" sz="3500" dirty="0" err="1"/>
              <a:t>веб-квесті</a:t>
            </a:r>
            <a:r>
              <a:rPr lang="uk-UA" sz="3500" dirty="0"/>
              <a:t>.</a:t>
            </a:r>
            <a:br>
              <a:rPr lang="uk-UA" sz="3500" dirty="0"/>
            </a:br>
            <a:endParaRPr lang="uk-UA" sz="3500" dirty="0"/>
          </a:p>
          <a:p>
            <a:r>
              <a:rPr lang="uk-UA" sz="3500" b="1" i="1" dirty="0"/>
              <a:t>Керівництво до дій</a:t>
            </a:r>
            <a:r>
              <a:rPr lang="uk-UA" sz="3500" dirty="0"/>
              <a:t> (як організувати і представити зібрану інформацію), яке може бути представлене у вигляді напрямних питань, які організовують навчальну роботу (наприклад, пов'язаних з визначенням часових рамок, загальною концепцією, рекомендаціями по використанню електронних джерел, виставленням "заготовок" </a:t>
            </a:r>
            <a:r>
              <a:rPr lang="uk-UA" sz="3500" dirty="0" err="1"/>
              <a:t>веб-сторінок</a:t>
            </a:r>
            <a:r>
              <a:rPr lang="uk-UA" sz="3500" dirty="0"/>
              <a:t> тощо.)</a:t>
            </a:r>
            <a:br>
              <a:rPr lang="uk-UA" sz="3500" dirty="0"/>
            </a:br>
            <a:endParaRPr lang="uk-UA" sz="3500" dirty="0"/>
          </a:p>
          <a:p>
            <a:r>
              <a:rPr lang="uk-UA" sz="3500" b="1" i="1" dirty="0"/>
              <a:t>Висновок</a:t>
            </a:r>
            <a:r>
              <a:rPr lang="uk-UA" sz="3500" dirty="0"/>
              <a:t>, де підсумовується досвід, який буде отриманий учасниками під час самостійної роботи над </a:t>
            </a:r>
            <a:r>
              <a:rPr lang="uk-UA" sz="3500" dirty="0" err="1"/>
              <a:t>веб-квестом</a:t>
            </a:r>
            <a:r>
              <a:rPr lang="uk-UA" sz="3500" dirty="0"/>
              <a:t>. Іноді корисно включити на закінчення риторичні запитання, що стимулюють активність учнів продовжити свої досліди в подальшому.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11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Webquest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424936" cy="5145435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dirty="0" smtClean="0"/>
              <a:t>Web-</a:t>
            </a:r>
            <a:r>
              <a:rPr lang="uk-UA" b="1" dirty="0" err="1"/>
              <a:t>квести</a:t>
            </a:r>
            <a:r>
              <a:rPr lang="uk-UA" b="1" dirty="0"/>
              <a:t> можуть бути </a:t>
            </a:r>
            <a:r>
              <a:rPr lang="uk-UA" b="1" i="1" dirty="0"/>
              <a:t>короткостроковими</a:t>
            </a:r>
            <a:r>
              <a:rPr lang="uk-UA" b="1" dirty="0"/>
              <a:t> і </a:t>
            </a:r>
            <a:r>
              <a:rPr lang="uk-UA" b="1" i="1" dirty="0"/>
              <a:t>довгостроковими</a:t>
            </a:r>
            <a:r>
              <a:rPr lang="uk-UA" b="1" i="1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uk-UA" sz="4100" b="1" i="1" dirty="0" smtClean="0">
                <a:latin typeface="Monotype Corsiva" pitchFamily="66" charset="0"/>
              </a:rPr>
              <a:t>Короткостроков</a:t>
            </a:r>
            <a:r>
              <a:rPr lang="uk-UA" sz="4100" b="1" dirty="0" smtClean="0">
                <a:latin typeface="Monotype Corsiva" pitchFamily="66" charset="0"/>
              </a:rPr>
              <a:t>і</a:t>
            </a:r>
            <a:r>
              <a:rPr lang="uk-UA" b="1" dirty="0" smtClean="0"/>
              <a:t> </a:t>
            </a:r>
            <a:r>
              <a:rPr lang="en-US" b="1" dirty="0" smtClean="0"/>
              <a:t> web-</a:t>
            </a:r>
            <a:r>
              <a:rPr lang="uk-UA" b="1" dirty="0" err="1"/>
              <a:t>квести</a:t>
            </a:r>
            <a:r>
              <a:rPr lang="uk-UA" b="1" dirty="0"/>
              <a:t>, спрямовані на набуття знань і здійснення їх інтеграції в свою систему знань. Робота над ними може займати від одного до трьох сеансів</a:t>
            </a:r>
            <a:r>
              <a:rPr lang="uk-UA" b="1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uk-UA" sz="4100" b="1" dirty="0" smtClean="0">
                <a:latin typeface="Monotype Corsiva" pitchFamily="66" charset="0"/>
              </a:rPr>
              <a:t>Довгострокові </a:t>
            </a:r>
            <a:r>
              <a:rPr lang="en-US" sz="4100" b="1" dirty="0" smtClean="0">
                <a:latin typeface="Monotype Corsiva" pitchFamily="66" charset="0"/>
              </a:rPr>
              <a:t> </a:t>
            </a:r>
            <a:r>
              <a:rPr lang="en-US" b="1" dirty="0" smtClean="0"/>
              <a:t>web-</a:t>
            </a:r>
            <a:r>
              <a:rPr lang="uk-UA" b="1" dirty="0" err="1"/>
              <a:t>квести</a:t>
            </a:r>
            <a:r>
              <a:rPr lang="uk-UA" b="1" dirty="0"/>
              <a:t> спрямовані на розширення і уточнення понять. По завершенні роботи над довгостроковим </a:t>
            </a:r>
            <a:r>
              <a:rPr lang="en-US" b="1" dirty="0"/>
              <a:t>web-</a:t>
            </a:r>
            <a:r>
              <a:rPr lang="uk-UA" b="1" dirty="0" err="1"/>
              <a:t>квестом</a:t>
            </a:r>
            <a:r>
              <a:rPr lang="uk-UA" b="1" dirty="0"/>
              <a:t>, учень повинен вміти вести глибокий аналіз отриманих знань, уміти їх трансформувати, володіти матеріалом настільки, щоб зуміти створити завдання для роботи над темою. Робота над довгостроковим </a:t>
            </a:r>
            <a:r>
              <a:rPr lang="en-US" b="1" dirty="0"/>
              <a:t>web-</a:t>
            </a:r>
            <a:r>
              <a:rPr lang="uk-UA" b="1" dirty="0" err="1"/>
              <a:t>квестом</a:t>
            </a:r>
            <a:r>
              <a:rPr lang="uk-UA" b="1" dirty="0"/>
              <a:t> може тривати від одного тижня до місяця </a:t>
            </a:r>
            <a:r>
              <a:rPr lang="uk-UA" b="1" dirty="0" smtClean="0"/>
              <a:t>(чи тривати весь навчальний рік).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0230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1031</Words>
  <Application>Microsoft Office PowerPoint</Application>
  <PresentationFormat>Экран (4:3)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Презентация PowerPoint</vt:lpstr>
      <vt:lpstr>Навіщо потрібна ця технологія? </vt:lpstr>
      <vt:lpstr>Quest —  це цілеспрямований пошук</vt:lpstr>
      <vt:lpstr>Веб-квест в освіті:</vt:lpstr>
      <vt:lpstr>Веб-квест у навчанні:</vt:lpstr>
      <vt:lpstr>Презентация PowerPoint</vt:lpstr>
      <vt:lpstr>Презентация PowerPoint</vt:lpstr>
      <vt:lpstr>Структура веб - квесту </vt:lpstr>
      <vt:lpstr>Webquest </vt:lpstr>
      <vt:lpstr> Берні Додж визначив такі види завдань:</vt:lpstr>
      <vt:lpstr> Види завдань  для веб-квестів:</vt:lpstr>
      <vt:lpstr>Для кого і як?</vt:lpstr>
      <vt:lpstr>Етапи роботи над веб - квестом </vt:lpstr>
      <vt:lpstr>Як створити веб-квест </vt:lpstr>
      <vt:lpstr>Що дає використання  цієї технології? </vt:lpstr>
      <vt:lpstr>Компетенції: </vt:lpstr>
      <vt:lpstr>Значення веб - квестів </vt:lpstr>
      <vt:lpstr>Використання веб - квестів  на уроках </vt:lpstr>
      <vt:lpstr>Приклади</vt:lpstr>
      <vt:lpstr>Презентация PowerPoint</vt:lpstr>
      <vt:lpstr>Презентация PowerPoint</vt:lpstr>
      <vt:lpstr>Презентация PowerPoint</vt:lpstr>
      <vt:lpstr>Література: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Дарья</cp:lastModifiedBy>
  <cp:revision>18</cp:revision>
  <dcterms:created xsi:type="dcterms:W3CDTF">2014-10-13T16:13:29Z</dcterms:created>
  <dcterms:modified xsi:type="dcterms:W3CDTF">2014-10-14T19:40:17Z</dcterms:modified>
</cp:coreProperties>
</file>